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14" r:id="rId3"/>
    <p:sldId id="1395" r:id="rId4"/>
    <p:sldId id="1396" r:id="rId5"/>
    <p:sldId id="1397" r:id="rId6"/>
    <p:sldId id="1399" r:id="rId7"/>
    <p:sldId id="1400" r:id="rId8"/>
    <p:sldId id="1416" r:id="rId9"/>
    <p:sldId id="1402" r:id="rId10"/>
    <p:sldId id="1403" r:id="rId11"/>
    <p:sldId id="1404" r:id="rId12"/>
    <p:sldId id="1405" r:id="rId13"/>
    <p:sldId id="1406" r:id="rId14"/>
    <p:sldId id="1421" r:id="rId15"/>
    <p:sldId id="1418" r:id="rId16"/>
    <p:sldId id="1413" r:id="rId17"/>
    <p:sldId id="1410" r:id="rId18"/>
    <p:sldId id="1411" r:id="rId19"/>
    <p:sldId id="1412" r:id="rId20"/>
    <p:sldId id="1408" r:id="rId21"/>
    <p:sldId id="1409" r:id="rId22"/>
    <p:sldId id="1407" r:id="rId23"/>
    <p:sldId id="1419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85835-8D72-40CB-A2A7-70CDDAC60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717FE4-7E69-44EB-B7A7-959BDC20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7D08D-12B6-473F-AF87-EC97C67E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23D83-1583-4471-B24C-D36F7B7E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B81A3-47B1-42FF-9DC6-D6027E75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97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DCDB9-8568-40B0-A7A6-6DFA0F82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BB3ADD-10D2-4BC0-B62F-F9F277824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CC224-57ED-4DD0-AC04-C7F5F279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BB681-FF29-457B-B922-D638770A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3574F-6758-4DFE-88BF-CB12AD55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8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1FC675-AF71-4797-808B-DB310AA6D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57DB78-F068-465D-B6E2-CD188C388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E10BF-9AC4-4BB6-ABE9-DD92B95B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455C0-671C-4C1D-BB61-787C6D13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4BD50-A9A8-4E6F-B054-3E66DE76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35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54BBC-B2CC-4376-B3BC-8DB4C861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23D338-0D2D-49A2-8EC4-75303A01C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B86A5C-D9D9-402A-864B-1CE20B7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157CA-2469-46F1-A73A-88B518BE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F6A11D-3022-4CB0-8B68-288EE62D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55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66B13-53F0-4B0B-87BB-D9D41225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6B9862-D73B-40FC-888C-6BB98A4F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6BCF48-2392-43A2-BA03-F3D295A8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2D9875-76BC-4015-8BFB-68E76858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D10EF-4962-4517-A025-2F4EF24B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06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68ADA-ABA8-4639-9775-E5D6B13C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2CBF05-D22E-4587-A9DB-E8AC24995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B7D13B-8325-467A-940C-8F546CF34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7BE5FB-4B20-433A-A64A-36A17032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A18D36-A3E2-4E75-AA98-EA44B2E1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584202-1030-4C61-9786-23412000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45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1F214-6F5A-4F93-80B6-0B6BD1A8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0840C9-296E-49B2-B645-5A8772E40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6C6CE-386E-4D32-ACCE-D6F7CE26D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B9765E-2733-419A-BC53-152163046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D7DEC4-19C7-4916-A6B7-1A39BCFB1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473893-B60F-43CF-A873-CEFCD1D6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B33EE5-9D4A-454B-9C40-42D9EB86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87EE61-5B50-41D4-A1B4-D77B75C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27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43475-0C8A-4671-AFA5-78E6BD4E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C5FAA0-22BE-408C-8B9A-A652F41F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8A5480-925C-47C6-81E7-11D90E6B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3211A-F552-4B26-9395-2F5F9CE9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40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9B5157-8BEF-4A6E-AC3A-72091DBD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AE67B3-D047-4CC3-A06D-82ACFF9C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40441F-AED6-488E-AEBB-5CBD849D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49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3DFA2-9CB4-4F88-85C3-963E8302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E41E7-A2AA-4F5D-A4F8-A672FAA1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D1D693-5619-4C03-AB5C-BAA7C9478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3110F2-86F1-4FC1-955A-63B5FC27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F8682-5DF7-49BE-A32B-82C69785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E6FC41-481B-40C7-BA1F-2762F7F2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87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4385C-2BA7-4B5E-871F-0F468909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A73CD3-D31F-4CF9-AC0D-B93385E03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EDF251-E431-41B5-9D29-10FC8CF0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6679E-8381-4E9C-8BF0-27F53F73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420BCE-03FE-451F-9D84-9C13915D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003F96-D43E-4AFB-8633-D44087C4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4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00F6C8-6FB2-4229-BFD7-D93DBD86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EE154D-62CB-43AE-9395-B44BE6CC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7556F-650A-475A-9B0E-814A927F3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7098-99E0-41E1-AC55-D53FF74AB073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465491-4195-480D-A76D-6745AD5FD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41F4A-5693-40EC-B1E3-EB65D7FAB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76A7-F987-45BB-B056-6676CFDDF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0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B1FA53E-AE46-41D3-9C70-445AEEC8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83084"/>
            <a:ext cx="9144000" cy="4727575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006C79"/>
                </a:solidFill>
              </a:rPr>
              <a:t> Curso de Radioterapia Intraoperatoria</a:t>
            </a:r>
          </a:p>
          <a:p>
            <a:endParaRPr lang="es-ES" dirty="0"/>
          </a:p>
          <a:p>
            <a:r>
              <a:rPr lang="es-ES" sz="3200" b="1" dirty="0"/>
              <a:t>Irradiación parcial de </a:t>
            </a:r>
            <a:r>
              <a:rPr lang="es-ES" sz="3200" b="1"/>
              <a:t>la mama.</a:t>
            </a:r>
            <a:br>
              <a:rPr lang="es-ES" sz="3200" b="1" dirty="0"/>
            </a:br>
            <a:r>
              <a:rPr lang="es-ES" sz="3200" b="1" dirty="0"/>
              <a:t>Intraoperatoria. Resultados</a:t>
            </a:r>
          </a:p>
          <a:p>
            <a:endParaRPr lang="es-ES" dirty="0"/>
          </a:p>
          <a:p>
            <a:r>
              <a:rPr lang="es-ES" dirty="0"/>
              <a:t>JAVIER SANZ LATIESAS</a:t>
            </a:r>
          </a:p>
          <a:p>
            <a:r>
              <a:rPr lang="es-ES" i="1" dirty="0"/>
              <a:t>Hospital del Mar</a:t>
            </a:r>
          </a:p>
          <a:p>
            <a:r>
              <a:rPr lang="es-ES" i="1" dirty="0"/>
              <a:t>Oncología Radioterápica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9E2E8E3-2AB2-4713-B638-9C5BBEBF83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8" y="310064"/>
            <a:ext cx="3880583" cy="5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1C0EEDA-7496-49D6-AB4F-C75D94354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64640"/>
            <a:ext cx="5760000" cy="55741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714AC7A-CD0B-4429-AB7F-16D0844D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164640"/>
            <a:ext cx="3600000" cy="3245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7A1234F-9C74-44E9-B833-354C815E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563806"/>
            <a:ext cx="3600000" cy="31095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6D30DA7-8DC1-4F8E-8EB5-A5C5B959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6" y="2269529"/>
            <a:ext cx="6520469" cy="44238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2 CuadroTexto">
            <a:extLst>
              <a:ext uri="{FF2B5EF4-FFF2-40B4-BE49-F238E27FC236}">
                <a16:creationId xmlns:a16="http://schemas.microsoft.com/office/drawing/2014/main" id="{AF07EBA6-B074-4386-B358-B4889E0134E4}"/>
              </a:ext>
            </a:extLst>
          </p:cNvPr>
          <p:cNvSpPr txBox="1"/>
          <p:nvPr/>
        </p:nvSpPr>
        <p:spPr>
          <a:xfrm>
            <a:off x="2831637" y="3964368"/>
            <a:ext cx="4920891" cy="1512168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2800" b="1">
                <a:latin typeface="+mn-lt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Mayor número de recidivas en el grupo de irradiación intraoperatoria exclusiva</a:t>
            </a:r>
            <a:endParaRPr lang="es-ES" sz="3200" dirty="0">
              <a:solidFill>
                <a:schemeClr val="bg1"/>
              </a:solidFill>
              <a:latin typeface="Trebuchet MS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304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606C4-F81D-4431-9B2C-7DC9E10B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81" y="3154970"/>
            <a:ext cx="2963215" cy="2603293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20B7619-735A-4A15-AB95-06B525AC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204" y="644215"/>
            <a:ext cx="5760000" cy="234258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2 CuadroTexto">
            <a:extLst>
              <a:ext uri="{FF2B5EF4-FFF2-40B4-BE49-F238E27FC236}">
                <a16:creationId xmlns:a16="http://schemas.microsoft.com/office/drawing/2014/main" id="{816E4CEA-EEFB-4112-888B-48E6C8715ED9}"/>
              </a:ext>
            </a:extLst>
          </p:cNvPr>
          <p:cNvSpPr txBox="1"/>
          <p:nvPr/>
        </p:nvSpPr>
        <p:spPr>
          <a:xfrm>
            <a:off x="6288021" y="512974"/>
            <a:ext cx="4920891" cy="1777899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2800" b="1">
                <a:latin typeface="+mn-lt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Se han de seleccionar muy bien las pacientes candidatas a irradiación parcial</a:t>
            </a:r>
            <a:endParaRPr lang="es-ES" sz="3200" dirty="0">
              <a:solidFill>
                <a:schemeClr val="bg1"/>
              </a:solidFill>
              <a:latin typeface="Trebuchet MS" pitchFamily="34" charset="0"/>
              <a:cs typeface="Tahoma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408F862-E0A2-43B2-BD60-08688FA6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02475" y="2357328"/>
            <a:ext cx="8251244" cy="3729237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6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BE0B9E1D-D600-41F9-9D42-D1BDF0ED34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381" y="740702"/>
          <a:ext cx="5760000" cy="149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n de mapa de bits" r:id="rId4" imgW="9097645" imgH="2362530" progId="Paint.Picture">
                  <p:embed/>
                </p:oleObj>
              </mc:Choice>
              <mc:Fallback>
                <p:oleObj name="Imagen de mapa de bits" r:id="rId4" imgW="9097645" imgH="2362530" progId="Paint.Picture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BE0B9E1D-D600-41F9-9D42-D1BDF0ED3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81" y="740702"/>
                        <a:ext cx="5760000" cy="1496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2E20E77D-F5F2-4B7A-A38C-AB4F4043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1028734"/>
            <a:ext cx="4070351" cy="49572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35276891-ECAD-420E-AF6F-774570F7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3" y="2708906"/>
            <a:ext cx="5835649" cy="3672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2 CuadroTexto">
            <a:extLst>
              <a:ext uri="{FF2B5EF4-FFF2-40B4-BE49-F238E27FC236}">
                <a16:creationId xmlns:a16="http://schemas.microsoft.com/office/drawing/2014/main" id="{C1AFFFD0-512D-46CC-BD93-1B64AEF5F42E}"/>
              </a:ext>
            </a:extLst>
          </p:cNvPr>
          <p:cNvSpPr txBox="1"/>
          <p:nvPr/>
        </p:nvSpPr>
        <p:spPr>
          <a:xfrm>
            <a:off x="2423248" y="3480236"/>
            <a:ext cx="4920891" cy="768085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2800" b="1">
                <a:latin typeface="+mn-lt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Igualdad de resultados</a:t>
            </a:r>
            <a:endParaRPr lang="es-ES" sz="3200" dirty="0">
              <a:solidFill>
                <a:schemeClr val="bg1"/>
              </a:solidFill>
              <a:latin typeface="Trebuchet MS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69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5726C02-B1D3-4DEC-A4CA-F0A26FF9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1" y="1016758"/>
            <a:ext cx="5760000" cy="523301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9B91399-44B6-4165-AF4A-4298A401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9349" y="3429000"/>
            <a:ext cx="5760000" cy="2820771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Agrupar 6">
            <a:extLst>
              <a:ext uri="{FF2B5EF4-FFF2-40B4-BE49-F238E27FC236}">
                <a16:creationId xmlns:a16="http://schemas.microsoft.com/office/drawing/2014/main" id="{BCE79696-647D-41DF-9FC9-0854A0DE0EC0}"/>
              </a:ext>
            </a:extLst>
          </p:cNvPr>
          <p:cNvGrpSpPr/>
          <p:nvPr/>
        </p:nvGrpSpPr>
        <p:grpSpPr>
          <a:xfrm>
            <a:off x="432011" y="608230"/>
            <a:ext cx="5760000" cy="2633313"/>
            <a:chOff x="25963" y="905924"/>
            <a:chExt cx="5971272" cy="2782900"/>
          </a:xfr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grpSpPr>
        <p:pic>
          <p:nvPicPr>
            <p:cNvPr id="10" name="Imagen 9" descr="Captura de pantalla 2014-06-08 a la(s) 23.14.31.png">
              <a:extLst>
                <a:ext uri="{FF2B5EF4-FFF2-40B4-BE49-F238E27FC236}">
                  <a16:creationId xmlns:a16="http://schemas.microsoft.com/office/drawing/2014/main" id="{B7BC6F2B-36AB-469F-AE2D-EE4FE41FE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3" y="905924"/>
              <a:ext cx="5971272" cy="2782900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Captura de pantalla 2014-06-08 a la(s) 23.15.20.png">
              <a:extLst>
                <a:ext uri="{FF2B5EF4-FFF2-40B4-BE49-F238E27FC236}">
                  <a16:creationId xmlns:a16="http://schemas.microsoft.com/office/drawing/2014/main" id="{7387277E-8272-47CB-AE4C-C295A065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908720"/>
              <a:ext cx="5473666" cy="319830"/>
            </a:xfrm>
            <a:prstGeom prst="rect">
              <a:avLst/>
            </a:prstGeom>
          </p:spPr>
        </p:pic>
      </p:grpSp>
      <p:pic>
        <p:nvPicPr>
          <p:cNvPr id="12" name="Imagen 11" descr="Captura de pantalla 2014-06-08 a la(s) 23.16.46.png">
            <a:extLst>
              <a:ext uri="{FF2B5EF4-FFF2-40B4-BE49-F238E27FC236}">
                <a16:creationId xmlns:a16="http://schemas.microsoft.com/office/drawing/2014/main" id="{8C8337B1-E0F8-48CF-A790-74FC4873C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95" y="913514"/>
            <a:ext cx="5760000" cy="4545085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8 Elipse">
            <a:extLst>
              <a:ext uri="{FF2B5EF4-FFF2-40B4-BE49-F238E27FC236}">
                <a16:creationId xmlns:a16="http://schemas.microsoft.com/office/drawing/2014/main" id="{E7B982D8-38D9-41E5-B71F-A47130B1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76" y="2611429"/>
            <a:ext cx="576064" cy="285751"/>
          </a:xfrm>
          <a:prstGeom prst="ellipse">
            <a:avLst/>
          </a:prstGeom>
          <a:noFill/>
          <a:ln w="22225" algn="ctr">
            <a:solidFill>
              <a:srgbClr val="912F3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4" name="8 Elipse">
            <a:extLst>
              <a:ext uri="{FF2B5EF4-FFF2-40B4-BE49-F238E27FC236}">
                <a16:creationId xmlns:a16="http://schemas.microsoft.com/office/drawing/2014/main" id="{088C61AB-1C97-47F1-AE01-4E4FE002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76" y="3429001"/>
            <a:ext cx="576064" cy="285751"/>
          </a:xfrm>
          <a:prstGeom prst="ellipse">
            <a:avLst/>
          </a:prstGeom>
          <a:noFill/>
          <a:ln w="22225" algn="ctr">
            <a:solidFill>
              <a:srgbClr val="912F3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5" name="12 CuadroTexto">
            <a:extLst>
              <a:ext uri="{FF2B5EF4-FFF2-40B4-BE49-F238E27FC236}">
                <a16:creationId xmlns:a16="http://schemas.microsoft.com/office/drawing/2014/main" id="{50B982B5-541B-42D0-A00F-5C7852D3E220}"/>
              </a:ext>
            </a:extLst>
          </p:cNvPr>
          <p:cNvSpPr txBox="1"/>
          <p:nvPr/>
        </p:nvSpPr>
        <p:spPr>
          <a:xfrm>
            <a:off x="3756279" y="160761"/>
            <a:ext cx="4315179" cy="1084137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2800" b="1">
                <a:latin typeface="+mn-lt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Mejor si se hace en el momento de la cirugía</a:t>
            </a:r>
            <a:endParaRPr lang="es-ES" sz="3200" dirty="0">
              <a:solidFill>
                <a:schemeClr val="bg1"/>
              </a:solidFill>
              <a:latin typeface="Trebuchet MS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970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453071" y="6306796"/>
            <a:ext cx="7400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i="0" u="none" strike="noStrike" kern="0" cap="none" spc="0" normalizeH="0" baseline="0" dirty="0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I Curso de </a:t>
            </a:r>
            <a:r>
              <a:rPr kumimoji="0" lang="ca-ES" i="0" u="none" strike="noStrike" kern="0" cap="none" spc="0" normalizeH="0" baseline="0" dirty="0" err="1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Radioterapia</a:t>
            </a:r>
            <a:r>
              <a:rPr kumimoji="0" lang="ca-ES" i="0" u="none" strike="noStrike" kern="0" cap="none" spc="0" normalizeH="0" baseline="0" dirty="0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 Intraoperatoria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C4490F2-0F54-4CD5-ACEE-CB40BC4B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392" y="1959485"/>
            <a:ext cx="8201327" cy="471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7FFB4B8-7F7F-4A61-B5CD-47F46500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7" y="181872"/>
            <a:ext cx="5572125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90C5C6-D5B9-47FE-9257-9948B0688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8" y="3429000"/>
            <a:ext cx="2538248" cy="226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26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3050" y="332874"/>
            <a:ext cx="11714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6C79"/>
                </a:solidFill>
              </a:rPr>
              <a:t>Dosis única: radiobiología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BB0B48-40B4-4F60-8ABC-CCB1FD6B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29" y="1362075"/>
            <a:ext cx="7648575" cy="4133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60103B-E025-4BB7-92F0-069A1A02B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494" y="2197991"/>
            <a:ext cx="34512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777667"/>
            <a:ext cx="12192000" cy="17092"/>
          </a:xfrm>
          <a:prstGeom prst="line">
            <a:avLst/>
          </a:prstGeom>
          <a:ln w="31750">
            <a:solidFill>
              <a:srgbClr val="006C7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453071" y="6306796"/>
            <a:ext cx="7400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i="0" u="none" strike="noStrike" kern="0" cap="none" spc="0" normalizeH="0" baseline="0" dirty="0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I Curso de </a:t>
            </a:r>
            <a:r>
              <a:rPr kumimoji="0" lang="ca-ES" i="0" u="none" strike="noStrike" kern="0" cap="none" spc="0" normalizeH="0" baseline="0" dirty="0" err="1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Radioterapia</a:t>
            </a:r>
            <a:r>
              <a:rPr kumimoji="0" lang="ca-ES" i="0" u="none" strike="noStrike" kern="0" cap="none" spc="0" normalizeH="0" baseline="0" dirty="0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 Intraoperatoria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782" y="1042587"/>
            <a:ext cx="11714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Dosis única: radiobiología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124735-DB73-4C04-9DF0-9BA196EC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473" cy="68779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95B382-AEC3-43E0-832D-9361913B9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009" y="259249"/>
            <a:ext cx="1044018" cy="1071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60A3F5-3663-453A-881C-D9244AE72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301" y="5806935"/>
            <a:ext cx="1044018" cy="1071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73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7" name="2 Rectángulo">
            <a:extLst>
              <a:ext uri="{FF2B5EF4-FFF2-40B4-BE49-F238E27FC236}">
                <a16:creationId xmlns:a16="http://schemas.microsoft.com/office/drawing/2014/main" id="{166418C2-E1D6-4FB6-9F6B-F0D04E1A9DDD}"/>
              </a:ext>
            </a:extLst>
          </p:cNvPr>
          <p:cNvSpPr/>
          <p:nvPr/>
        </p:nvSpPr>
        <p:spPr>
          <a:xfrm>
            <a:off x="6095361" y="4077741"/>
            <a:ext cx="6096642" cy="2407953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La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combinación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de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intraoperatoria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e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irradiación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externa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obtiene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un gran control local.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La gran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precisión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en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la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localización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del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volumen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a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irradiar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y la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inmediatez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del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tratamiento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contribuyen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a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estos</a:t>
            </a:r>
            <a:r>
              <a:rPr lang="en-US" altLang="es-ES" sz="2133" b="1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 </a:t>
            </a:r>
            <a:r>
              <a:rPr lang="en-US" altLang="es-ES" sz="2133" b="1" dirty="0" err="1">
                <a:solidFill>
                  <a:schemeClr val="bg1"/>
                </a:solidFill>
                <a:latin typeface="Trebuchet MS" pitchFamily="34" charset="0"/>
                <a:cs typeface="Tahoma"/>
              </a:rPr>
              <a:t>resultados</a:t>
            </a:r>
            <a:endParaRPr lang="es-ES" altLang="es-ES" sz="2133" b="1" dirty="0">
              <a:solidFill>
                <a:schemeClr val="bg1"/>
              </a:solidFill>
              <a:latin typeface="Trebuchet MS" pitchFamily="34" charset="0"/>
              <a:cs typeface="Tahoma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8A04D37-8C18-4ABD-8AD6-89EA0BB0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307427"/>
            <a:ext cx="5760000" cy="32212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75A2227-D754-4A09-8120-BF96E9FF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6" y="3326783"/>
            <a:ext cx="5184576" cy="3238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B225BE-AAAF-478F-8CE5-0923112D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3" y="275828"/>
            <a:ext cx="4203791" cy="36438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81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image22.png" descr="image22.png">
            <a:extLst>
              <a:ext uri="{FF2B5EF4-FFF2-40B4-BE49-F238E27FC236}">
                <a16:creationId xmlns:a16="http://schemas.microsoft.com/office/drawing/2014/main" id="{126A2E72-6C07-41EF-908E-98B58F4E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8410" r="7929" b="9747"/>
          <a:stretch/>
        </p:blipFill>
        <p:spPr bwMode="auto">
          <a:xfrm>
            <a:off x="6349770" y="1205857"/>
            <a:ext cx="4992555" cy="432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23.png" descr="image23.png">
            <a:extLst>
              <a:ext uri="{FF2B5EF4-FFF2-40B4-BE49-F238E27FC236}">
                <a16:creationId xmlns:a16="http://schemas.microsoft.com/office/drawing/2014/main" id="{97C51AEC-54C2-4B6A-BC40-56B55E8A404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62"/>
          <a:stretch/>
        </p:blipFill>
        <p:spPr bwMode="auto">
          <a:xfrm>
            <a:off x="674552" y="1205857"/>
            <a:ext cx="4992000" cy="43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ARGIT-A">
            <a:extLst>
              <a:ext uri="{FF2B5EF4-FFF2-40B4-BE49-F238E27FC236}">
                <a16:creationId xmlns:a16="http://schemas.microsoft.com/office/drawing/2014/main" id="{FE98D6F9-D123-42FF-8E90-EE65F1B9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627" y="599920"/>
            <a:ext cx="1970983" cy="6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r>
              <a:rPr lang="es-ES" altLang="es-ES" sz="3333" b="1" dirty="0">
                <a:latin typeface="Trebuchet MS" panose="020B0603020202020204" pitchFamily="34" charset="0"/>
                <a:sym typeface="Arial" panose="020B0604020202020204" pitchFamily="34" charset="0"/>
              </a:rPr>
              <a:t>TARGIT-A</a:t>
            </a:r>
          </a:p>
        </p:txBody>
      </p:sp>
      <p:sp>
        <p:nvSpPr>
          <p:cNvPr id="10" name="TARGIT-B">
            <a:extLst>
              <a:ext uri="{FF2B5EF4-FFF2-40B4-BE49-F238E27FC236}">
                <a16:creationId xmlns:a16="http://schemas.microsoft.com/office/drawing/2014/main" id="{5108FB40-79F6-465E-817A-A1DAF72C4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224" y="661472"/>
            <a:ext cx="1831848" cy="51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333" b="1" dirty="0">
                <a:latin typeface="Trebuchet MS" panose="020B0603020202020204" pitchFamily="34" charset="0"/>
                <a:sym typeface="Arial" panose="020B0604020202020204" pitchFamily="34" charset="0"/>
              </a:rPr>
              <a:t>TARGIT-B</a:t>
            </a:r>
          </a:p>
        </p:txBody>
      </p:sp>
    </p:spTree>
    <p:extLst>
      <p:ext uri="{BB962C8B-B14F-4D97-AF65-F5344CB8AC3E}">
        <p14:creationId xmlns:p14="http://schemas.microsoft.com/office/powerpoint/2010/main" val="32397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A6EDA411-636C-4690-81EB-6220A45C5A3C}"/>
              </a:ext>
            </a:extLst>
          </p:cNvPr>
          <p:cNvSpPr txBox="1">
            <a:spLocks/>
          </p:cNvSpPr>
          <p:nvPr/>
        </p:nvSpPr>
        <p:spPr>
          <a:xfrm>
            <a:off x="1007435" y="4850623"/>
            <a:ext cx="3799351" cy="1152888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1400">
                <a:latin typeface="Trebuchet MS" pitchFamily="34" charset="0"/>
                <a:cs typeface="Tahoma"/>
              </a:defRPr>
            </a:lvl1pPr>
          </a:lstStyle>
          <a:p>
            <a:pPr algn="ctr"/>
            <a:r>
              <a:rPr lang="es-ES" altLang="es-ES" sz="2400" b="1" dirty="0">
                <a:solidFill>
                  <a:schemeClr val="bg1"/>
                </a:solidFill>
              </a:rPr>
              <a:t>Utilidad de la RIO en la sobreimpresión antes de la </a:t>
            </a:r>
            <a:r>
              <a:rPr lang="es-ES" altLang="es-ES" sz="2400" b="1" dirty="0" err="1">
                <a:solidFill>
                  <a:schemeClr val="bg1"/>
                </a:solidFill>
              </a:rPr>
              <a:t>oncoplastia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3D35AC4-A2C9-43E4-AA07-24AFE72E2F4D}"/>
              </a:ext>
            </a:extLst>
          </p:cNvPr>
          <p:cNvGrpSpPr/>
          <p:nvPr/>
        </p:nvGrpSpPr>
        <p:grpSpPr>
          <a:xfrm>
            <a:off x="240000" y="1027973"/>
            <a:ext cx="5567968" cy="3456384"/>
            <a:chOff x="467544" y="627534"/>
            <a:chExt cx="4320000" cy="155767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E45B515-21F5-43A9-B79A-051423CB4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627534"/>
              <a:ext cx="4320000" cy="15576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E510994-6810-43EA-AB97-A2D7A040185D}"/>
                </a:ext>
              </a:extLst>
            </p:cNvPr>
            <p:cNvSpPr/>
            <p:nvPr/>
          </p:nvSpPr>
          <p:spPr>
            <a:xfrm>
              <a:off x="1763208" y="631280"/>
              <a:ext cx="3024336" cy="97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 2" panose="05020102010507070707" pitchFamily="18" charset="2"/>
                <a:buNone/>
              </a:pPr>
              <a:r>
                <a:rPr lang="en-US" altLang="es-ES" sz="800" kern="0" dirty="0" err="1"/>
                <a:t>Int</a:t>
              </a:r>
              <a:r>
                <a:rPr lang="en-US" altLang="es-ES" sz="800" kern="0" dirty="0"/>
                <a:t> J Breast Cancer. </a:t>
              </a:r>
              <a:r>
                <a:rPr lang="fr-FR" altLang="es-ES" sz="800" kern="0" dirty="0"/>
                <a:t>2014, Article ID 637898, </a:t>
              </a:r>
              <a:r>
                <a:rPr lang="es-ES" altLang="es-ES" sz="800" kern="0" dirty="0"/>
                <a:t>http://dx.doi.org/10.1155/2014/637898</a:t>
              </a:r>
            </a:p>
          </p:txBody>
        </p:sp>
      </p:grpSp>
      <p:pic>
        <p:nvPicPr>
          <p:cNvPr id="11" name="Picture 2" descr="http://www.eurekaselect.com/sites/default/files/images/bentham/RRCT_0.gif">
            <a:extLst>
              <a:ext uri="{FF2B5EF4-FFF2-40B4-BE49-F238E27FC236}">
                <a16:creationId xmlns:a16="http://schemas.microsoft.com/office/drawing/2014/main" id="{0A8A0C17-B40A-40FE-A59C-6E110D22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7450" y="1593523"/>
            <a:ext cx="1708977" cy="221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7 Marcador de texto">
            <a:extLst>
              <a:ext uri="{FF2B5EF4-FFF2-40B4-BE49-F238E27FC236}">
                <a16:creationId xmlns:a16="http://schemas.microsoft.com/office/drawing/2014/main" id="{C3DE2BD1-75CC-49AE-9B68-8631A88E2606}"/>
              </a:ext>
            </a:extLst>
          </p:cNvPr>
          <p:cNvSpPr txBox="1">
            <a:spLocks/>
          </p:cNvSpPr>
          <p:nvPr/>
        </p:nvSpPr>
        <p:spPr>
          <a:xfrm>
            <a:off x="6076160" y="3921682"/>
            <a:ext cx="5760000" cy="1574145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1400">
                <a:latin typeface="Trebuchet MS" pitchFamily="34" charset="0"/>
                <a:cs typeface="Tahoma"/>
              </a:defRPr>
            </a:lvl1pPr>
          </a:lstStyle>
          <a:p>
            <a:r>
              <a:rPr lang="es-ES" altLang="es-ES" sz="2133" b="1" dirty="0">
                <a:solidFill>
                  <a:schemeClr val="bg1"/>
                </a:solidFill>
              </a:rPr>
              <a:t>Es útil como  sobreimpresión después de </a:t>
            </a:r>
            <a:r>
              <a:rPr lang="es-ES" altLang="es-ES" sz="2133" b="1" dirty="0" err="1">
                <a:solidFill>
                  <a:schemeClr val="bg1"/>
                </a:solidFill>
              </a:rPr>
              <a:t>neoadyuvancia</a:t>
            </a:r>
            <a:r>
              <a:rPr lang="es-ES" altLang="es-ES" sz="2133" b="1" dirty="0">
                <a:solidFill>
                  <a:schemeClr val="bg1"/>
                </a:solidFill>
              </a:rPr>
              <a:t>, sin diferencias significativas en supervivencia global ni libre de enfermedad a 5 años</a:t>
            </a:r>
          </a:p>
          <a:p>
            <a:endParaRPr lang="es-ES" altLang="es-ES" sz="1867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5F8A39D-3985-438B-802D-F2EDF87F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000" y="356659"/>
            <a:ext cx="5760000" cy="100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36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47C11D-BB48-453A-A6AF-65ADCF21B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865" y="1613309"/>
            <a:ext cx="8852387" cy="3288629"/>
          </a:xfrm>
          <a:solidFill>
            <a:srgbClr val="006C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" sz="3600" dirty="0">
                <a:solidFill>
                  <a:schemeClr val="bg1"/>
                </a:solidFill>
              </a:rPr>
              <a:t>Evolución de la radioterapia intraoperatoria</a:t>
            </a:r>
          </a:p>
          <a:p>
            <a:pPr marL="0" indent="0" algn="ctr">
              <a:buNone/>
            </a:pPr>
            <a:endParaRPr lang="es-E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" sz="3600" dirty="0">
                <a:solidFill>
                  <a:schemeClr val="bg1"/>
                </a:solidFill>
              </a:rPr>
              <a:t>Resultados en cáncer de mama</a:t>
            </a:r>
          </a:p>
        </p:txBody>
      </p:sp>
    </p:spTree>
    <p:extLst>
      <p:ext uri="{BB962C8B-B14F-4D97-AF65-F5344CB8AC3E}">
        <p14:creationId xmlns:p14="http://schemas.microsoft.com/office/powerpoint/2010/main" val="235998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45738D2-D5CD-4875-9814-D902CCE21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3" y="1912414"/>
            <a:ext cx="4664277" cy="432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0A2F9E-DB95-4C02-BCA9-18646B4F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42" y="568264"/>
            <a:ext cx="7339420" cy="36484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2 CuadroTexto">
            <a:extLst>
              <a:ext uri="{FF2B5EF4-FFF2-40B4-BE49-F238E27FC236}">
                <a16:creationId xmlns:a16="http://schemas.microsoft.com/office/drawing/2014/main" id="{CA7E701A-CF44-4EC7-AC07-730C03CCFBB7}"/>
              </a:ext>
            </a:extLst>
          </p:cNvPr>
          <p:cNvSpPr txBox="1"/>
          <p:nvPr/>
        </p:nvSpPr>
        <p:spPr>
          <a:xfrm>
            <a:off x="5873500" y="4743673"/>
            <a:ext cx="4920891" cy="965567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2800" b="1">
                <a:latin typeface="+mn-lt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Aparecen más seroma postquirúrgicos postquirúrgicos</a:t>
            </a:r>
            <a:endParaRPr lang="es-ES" sz="3200" dirty="0">
              <a:solidFill>
                <a:schemeClr val="bg1"/>
              </a:solidFill>
              <a:latin typeface="Trebuchet MS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60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grpSp>
        <p:nvGrpSpPr>
          <p:cNvPr id="7" name="Grupo 1">
            <a:extLst>
              <a:ext uri="{FF2B5EF4-FFF2-40B4-BE49-F238E27FC236}">
                <a16:creationId xmlns:a16="http://schemas.microsoft.com/office/drawing/2014/main" id="{9C4D80A9-AD3B-4124-99BF-8F922099670E}"/>
              </a:ext>
            </a:extLst>
          </p:cNvPr>
          <p:cNvGrpSpPr/>
          <p:nvPr/>
        </p:nvGrpSpPr>
        <p:grpSpPr>
          <a:xfrm>
            <a:off x="767410" y="6022423"/>
            <a:ext cx="3013932" cy="653023"/>
            <a:chOff x="576000" y="4516816"/>
            <a:chExt cx="2260449" cy="489767"/>
          </a:xfrm>
        </p:grpSpPr>
        <p:pic>
          <p:nvPicPr>
            <p:cNvPr id="8" name="Picture 1" descr="C:\Documents and Settings\85368\Escritorio\Logos y cartas\IMAGE_UPF.png">
              <a:extLst>
                <a:ext uri="{FF2B5EF4-FFF2-40B4-BE49-F238E27FC236}">
                  <a16:creationId xmlns:a16="http://schemas.microsoft.com/office/drawing/2014/main" id="{959C8154-885A-4E05-BE57-24C669F19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676" y="4516816"/>
              <a:ext cx="1180773" cy="451901"/>
            </a:xfrm>
            <a:prstGeom prst="rect">
              <a:avLst/>
            </a:prstGeom>
            <a:noFill/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E5206C1-82C9-4685-AFC1-E9982DDA4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" y="4542183"/>
              <a:ext cx="741524" cy="464400"/>
            </a:xfrm>
            <a:prstGeom prst="rect">
              <a:avLst/>
            </a:prstGeom>
          </p:spPr>
        </p:pic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B17F7CC-D8E0-41F6-8CB0-EF7FBC91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60" y="729714"/>
            <a:ext cx="5039059" cy="4329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CCF0AF8-FCB0-45A7-B749-1BBC8F25A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969" y="769805"/>
            <a:ext cx="1920000" cy="348931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BE2D18-7CE6-42E7-8508-FFB2D28A8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21" y="5231742"/>
            <a:ext cx="5760000" cy="140904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F1EAB01-3785-481C-81A0-E1FCA14563E4}"/>
              </a:ext>
            </a:extLst>
          </p:cNvPr>
          <p:cNvGrpSpPr/>
          <p:nvPr/>
        </p:nvGrpSpPr>
        <p:grpSpPr>
          <a:xfrm>
            <a:off x="289924" y="729714"/>
            <a:ext cx="4416491" cy="3869596"/>
            <a:chOff x="250708" y="771550"/>
            <a:chExt cx="2880812" cy="2902197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8FB3CB3-C09B-4817-831C-59F6C1D4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520" y="771550"/>
              <a:ext cx="2880000" cy="2902197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B6EA5E49-296E-438F-9BFD-1E46C20C0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08" y="915566"/>
              <a:ext cx="2089044" cy="17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12 CuadroTexto">
            <a:extLst>
              <a:ext uri="{FF2B5EF4-FFF2-40B4-BE49-F238E27FC236}">
                <a16:creationId xmlns:a16="http://schemas.microsoft.com/office/drawing/2014/main" id="{3657D12C-1A86-41C4-9C64-DC884948B426}"/>
              </a:ext>
            </a:extLst>
          </p:cNvPr>
          <p:cNvSpPr txBox="1"/>
          <p:nvPr/>
        </p:nvSpPr>
        <p:spPr>
          <a:xfrm>
            <a:off x="7226669" y="5293432"/>
            <a:ext cx="4152485" cy="608772"/>
          </a:xfrm>
          <a:prstGeom prst="rect">
            <a:avLst/>
          </a:prstGeom>
          <a:solidFill>
            <a:srgbClr val="006C79"/>
          </a:solidFill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2800" b="1">
                <a:latin typeface="+mn-lt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Trebuchet MS" pitchFamily="34" charset="0"/>
                <a:cs typeface="Tahoma"/>
              </a:rPr>
              <a:t>Estética excelente</a:t>
            </a:r>
            <a:endParaRPr lang="es-ES" sz="3200" dirty="0">
              <a:solidFill>
                <a:schemeClr val="bg1"/>
              </a:solidFill>
              <a:latin typeface="Trebuchet MS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9607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A27763-F8E9-4D9E-B589-C7C548169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9" y="260650"/>
            <a:ext cx="5760000" cy="43729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BAD178-0A1D-46AF-9716-AED41885784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5460339" y="1541534"/>
            <a:ext cx="6492312" cy="51070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5EA3D8C-D9DE-4CA4-8400-A2323F0C4C3C}"/>
              </a:ext>
            </a:extLst>
          </p:cNvPr>
          <p:cNvSpPr/>
          <p:nvPr/>
        </p:nvSpPr>
        <p:spPr>
          <a:xfrm>
            <a:off x="7344139" y="1761392"/>
            <a:ext cx="4608512" cy="147558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9274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80861-E787-4630-82EC-70413271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3168F-3857-4B34-9293-2FBB8DDB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https://res.cloudinary.com/pcf/image/upload/w_745/v1516808947/shutterstock_382655644-e1476824528376_s0oyr1.jpg">
            <a:extLst>
              <a:ext uri="{FF2B5EF4-FFF2-40B4-BE49-F238E27FC236}">
                <a16:creationId xmlns:a16="http://schemas.microsoft.com/office/drawing/2014/main" id="{3117DC33-1DB3-4CEE-8438-388B11E4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"/>
            <a:ext cx="12192000" cy="68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EA6492-6801-4D8C-B8FB-10617303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image8.png" descr="image8.png">
            <a:extLst>
              <a:ext uri="{FF2B5EF4-FFF2-40B4-BE49-F238E27FC236}">
                <a16:creationId xmlns:a16="http://schemas.microsoft.com/office/drawing/2014/main" id="{93412C7C-39D8-4B4C-AB72-96CA7FB3F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924210"/>
            <a:ext cx="5583684" cy="33331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8288FCB1-E9CC-466A-AF61-771CE574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160245"/>
            <a:ext cx="5135979" cy="4896000"/>
          </a:xfrm>
        </p:spPr>
        <p:txBody>
          <a:bodyPr/>
          <a:lstStyle/>
          <a:p>
            <a:pPr marL="0" indent="0" algn="just">
              <a:buNone/>
            </a:pPr>
            <a:r>
              <a:rPr lang="es-ES" altLang="es-ES" sz="2400" dirty="0"/>
              <a:t>Altas dosis de radiación en sesión única durante el acto quirúrgico con máxima precisión y protección de tejidos sanos adyacentes.</a:t>
            </a:r>
          </a:p>
          <a:p>
            <a:pPr marL="0" indent="0" algn="just">
              <a:buNone/>
            </a:pPr>
            <a:endParaRPr lang="es-ES" altLang="es-ES" sz="2400" dirty="0"/>
          </a:p>
          <a:p>
            <a:pPr marL="0" indent="0" algn="just">
              <a:buNone/>
            </a:pPr>
            <a:r>
              <a:rPr lang="es-ES" altLang="es-ES" sz="2400" dirty="0"/>
              <a:t>La primera vez que se utilizó en España fue en el Hospital </a:t>
            </a:r>
            <a:r>
              <a:rPr lang="es-ES" altLang="es-ES" sz="2400" dirty="0" err="1"/>
              <a:t>Clínic</a:t>
            </a:r>
            <a:r>
              <a:rPr lang="es-ES" altLang="es-ES" sz="2400" dirty="0"/>
              <a:t> de Barcelona en 1905. Los </a:t>
            </a:r>
            <a:r>
              <a:rPr lang="es-ES" altLang="es-ES" sz="2400" dirty="0" err="1"/>
              <a:t>Dres</a:t>
            </a:r>
            <a:r>
              <a:rPr lang="es-ES" altLang="es-ES" sz="2400" dirty="0"/>
              <a:t> Comas y </a:t>
            </a:r>
            <a:r>
              <a:rPr lang="es-ES" altLang="es-ES" sz="2400" dirty="0" err="1"/>
              <a:t>Prió</a:t>
            </a:r>
            <a:r>
              <a:rPr lang="es-ES" altLang="es-ES" sz="2400" dirty="0"/>
              <a:t> administraron irradiación intraoperatoria a una paciente afecta de carcinoma de cérvix avanzado. La paciente tuvo una larga supervivencia.</a:t>
            </a:r>
            <a:r>
              <a:rPr lang="es-ES" altLang="es-ES" sz="2133" dirty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133" dirty="0"/>
              <a:t>                              </a:t>
            </a:r>
            <a:r>
              <a:rPr lang="en-US" altLang="es-ES" sz="2133" dirty="0"/>
              <a:t>     </a:t>
            </a:r>
            <a:endParaRPr lang="es-ES" altLang="es-ES" sz="2133" dirty="0"/>
          </a:p>
        </p:txBody>
      </p:sp>
    </p:spTree>
    <p:extLst>
      <p:ext uri="{BB962C8B-B14F-4D97-AF65-F5344CB8AC3E}">
        <p14:creationId xmlns:p14="http://schemas.microsoft.com/office/powerpoint/2010/main" val="408099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B0D39E47-998C-4712-B62B-87C7ADC5E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68" y="5619020"/>
            <a:ext cx="4608512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133" b="1" dirty="0">
                <a:solidFill>
                  <a:srgbClr val="006C79"/>
                </a:solidFill>
                <a:latin typeface="+mj-lt"/>
              </a:rPr>
              <a:t>Traslado del paciente al AL</a:t>
            </a:r>
          </a:p>
        </p:txBody>
      </p:sp>
      <p:pic>
        <p:nvPicPr>
          <p:cNvPr id="8" name="Picture 31">
            <a:extLst>
              <a:ext uri="{FF2B5EF4-FFF2-40B4-BE49-F238E27FC236}">
                <a16:creationId xmlns:a16="http://schemas.microsoft.com/office/drawing/2014/main" id="{6A40313B-0D80-4CB3-9E93-A65D478D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87" y="368764"/>
            <a:ext cx="5576309" cy="5096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Imagen que contiene interior, suelo, pared, armario&#10;&#10;&#10;&#10;Descripción generada automáticamente">
            <a:extLst>
              <a:ext uri="{FF2B5EF4-FFF2-40B4-BE49-F238E27FC236}">
                <a16:creationId xmlns:a16="http://schemas.microsoft.com/office/drawing/2014/main" id="{4824F524-2C9B-40DA-9D21-A00C551E3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0" y="368764"/>
            <a:ext cx="5459603" cy="5096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E2C499BE-D3C2-43A1-A4E5-6351790F2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665" y="5601518"/>
            <a:ext cx="5075560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133" b="1" dirty="0">
                <a:solidFill>
                  <a:srgbClr val="006C79"/>
                </a:solidFill>
                <a:latin typeface="+mj-lt"/>
              </a:rPr>
              <a:t>AL dedicado en un quirófano búnker</a:t>
            </a:r>
          </a:p>
        </p:txBody>
      </p:sp>
    </p:spTree>
    <p:extLst>
      <p:ext uri="{BB962C8B-B14F-4D97-AF65-F5344CB8AC3E}">
        <p14:creationId xmlns:p14="http://schemas.microsoft.com/office/powerpoint/2010/main" val="237295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Picture 2" descr="Resultado de imagen de mobetron">
            <a:extLst>
              <a:ext uri="{FF2B5EF4-FFF2-40B4-BE49-F238E27FC236}">
                <a16:creationId xmlns:a16="http://schemas.microsoft.com/office/drawing/2014/main" id="{8A7F6CEC-16EF-4F81-BF13-6BD92884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15"/>
            <a:ext cx="5376597" cy="513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oiort.com/wp-content/uploads/2013/09/Novac7_2-430-540.jpg">
            <a:extLst>
              <a:ext uri="{FF2B5EF4-FFF2-40B4-BE49-F238E27FC236}">
                <a16:creationId xmlns:a16="http://schemas.microsoft.com/office/drawing/2014/main" id="{FAE26A45-E4BB-4A99-A882-7A05558D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8" y="133655"/>
            <a:ext cx="5250779" cy="65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4D57A697-E33E-4B18-9DCC-B4C96CBBE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78" y="5587083"/>
            <a:ext cx="5568619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133" b="1" dirty="0">
                <a:solidFill>
                  <a:srgbClr val="006C79"/>
                </a:solidFill>
                <a:latin typeface="+mj-lt"/>
              </a:rPr>
              <a:t>AL “móvil“  en un quirófano búnker</a:t>
            </a:r>
          </a:p>
        </p:txBody>
      </p:sp>
    </p:spTree>
    <p:extLst>
      <p:ext uri="{BB962C8B-B14F-4D97-AF65-F5344CB8AC3E}">
        <p14:creationId xmlns:p14="http://schemas.microsoft.com/office/powerpoint/2010/main" val="419208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777667"/>
            <a:ext cx="12192000" cy="17092"/>
          </a:xfrm>
          <a:prstGeom prst="line">
            <a:avLst/>
          </a:prstGeom>
          <a:ln w="31750">
            <a:solidFill>
              <a:srgbClr val="006C7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453071" y="6306796"/>
            <a:ext cx="7400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i="0" u="none" strike="noStrike" kern="0" cap="none" spc="0" normalizeH="0" baseline="0" dirty="0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I Curso de </a:t>
            </a:r>
            <a:r>
              <a:rPr kumimoji="0" lang="ca-ES" i="0" u="none" strike="noStrike" kern="0" cap="none" spc="0" normalizeH="0" baseline="0" dirty="0" err="1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Radioterapia</a:t>
            </a:r>
            <a:r>
              <a:rPr kumimoji="0" lang="ca-ES" i="0" u="none" strike="noStrike" kern="0" cap="none" spc="0" normalizeH="0" baseline="0" dirty="0">
                <a:ln>
                  <a:noFill/>
                </a:ln>
                <a:solidFill>
                  <a:srgbClr val="F0B857"/>
                </a:solidFill>
                <a:effectLst/>
                <a:uLnTx/>
                <a:uFillTx/>
                <a:latin typeface="Tahoma"/>
              </a:rPr>
              <a:t> Intraoperatoria</a:t>
            </a:r>
          </a:p>
        </p:txBody>
      </p:sp>
      <p:pic>
        <p:nvPicPr>
          <p:cNvPr id="7" name="Picture 4" descr="Z:\SINDINGUILLA\CANCER DE MAMA\IORT\fotos IORT IEO\IMG_0137.JPG">
            <a:extLst>
              <a:ext uri="{FF2B5EF4-FFF2-40B4-BE49-F238E27FC236}">
                <a16:creationId xmlns:a16="http://schemas.microsoft.com/office/drawing/2014/main" id="{ACFE045C-8547-4449-B98F-ED04FAFC296C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3"/>
            <a:ext cx="12192000" cy="84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21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Picture 6" descr="05Intrabeam_1594_Kugel">
            <a:extLst>
              <a:ext uri="{FF2B5EF4-FFF2-40B4-BE49-F238E27FC236}">
                <a16:creationId xmlns:a16="http://schemas.microsoft.com/office/drawing/2014/main" id="{E757A872-59D4-4F91-B499-E4A23E03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052592"/>
            <a:ext cx="4047544" cy="559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63BB8D99-4ACC-4F4D-B747-8DCCA97F0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459" y="5976811"/>
            <a:ext cx="4992555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133" b="1" dirty="0">
                <a:latin typeface="+mj-lt"/>
              </a:rPr>
              <a:t>AL “móvil“  en un quirófano normal</a:t>
            </a:r>
          </a:p>
        </p:txBody>
      </p:sp>
      <p:pic>
        <p:nvPicPr>
          <p:cNvPr id="9" name="Picture 10" descr="Resultado de imagen de xoft">
            <a:extLst>
              <a:ext uri="{FF2B5EF4-FFF2-40B4-BE49-F238E27FC236}">
                <a16:creationId xmlns:a16="http://schemas.microsoft.com/office/drawing/2014/main" id="{F7E9FA53-0881-42B9-A91A-02423DCA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54" y="177306"/>
            <a:ext cx="3840000" cy="55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7F01635-EF57-4E72-B976-F63F05C8184E}"/>
              </a:ext>
            </a:extLst>
          </p:cNvPr>
          <p:cNvSpPr txBox="1"/>
          <p:nvPr/>
        </p:nvSpPr>
        <p:spPr>
          <a:xfrm>
            <a:off x="335360" y="275827"/>
            <a:ext cx="7200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b="1" dirty="0">
                <a:solidFill>
                  <a:srgbClr val="006C79"/>
                </a:solidFill>
              </a:rPr>
              <a:t>Fotones de baja energía (50 kV)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D255B3-31A6-4AB1-887A-08B2990F7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41" y="3382342"/>
            <a:ext cx="2948947" cy="2948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9E622C-5665-469D-ADE9-E695ABA51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26" y="670778"/>
            <a:ext cx="3190644" cy="32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5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pic>
        <p:nvPicPr>
          <p:cNvPr id="7" name="Picture 285">
            <a:extLst>
              <a:ext uri="{FF2B5EF4-FFF2-40B4-BE49-F238E27FC236}">
                <a16:creationId xmlns:a16="http://schemas.microsoft.com/office/drawing/2014/main" id="{42194956-7DB0-46CC-BD99-2D49E05662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883" y="235671"/>
            <a:ext cx="4868516" cy="5316080"/>
          </a:xfrm>
          <a:prstGeom prst="rect">
            <a:avLst/>
          </a:prstGeom>
        </p:spPr>
      </p:pic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D980456E-57DD-4994-BA67-3FEAF5D7CE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6612" y="139903"/>
            <a:ext cx="5368957" cy="397965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5FF74E-FF42-499F-BD15-51B1C2FA8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733" y="3842613"/>
            <a:ext cx="3295223" cy="28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7BA80-F998-3345-B04D-07337776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17" y="6306796"/>
            <a:ext cx="2221902" cy="341831"/>
          </a:xfrm>
          <a:prstGeom prst="rect">
            <a:avLst/>
          </a:prstGeom>
        </p:spPr>
      </p:pic>
      <p:sp>
        <p:nvSpPr>
          <p:cNvPr id="7" name="Requiere gran coordinación. Trabajo multidisciplinar.…">
            <a:extLst>
              <a:ext uri="{FF2B5EF4-FFF2-40B4-BE49-F238E27FC236}">
                <a16:creationId xmlns:a16="http://schemas.microsoft.com/office/drawing/2014/main" id="{4614A37D-4A2A-4FE3-B57D-081A99DF6AC3}"/>
              </a:ext>
            </a:extLst>
          </p:cNvPr>
          <p:cNvSpPr txBox="1">
            <a:spLocks/>
          </p:cNvSpPr>
          <p:nvPr/>
        </p:nvSpPr>
        <p:spPr bwMode="auto">
          <a:xfrm>
            <a:off x="998720" y="1398609"/>
            <a:ext cx="10181469" cy="49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50">
                <a:solidFill>
                  <a:schemeClr val="bg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50">
                <a:solidFill>
                  <a:schemeClr val="bg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bg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bg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bg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bg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bg2"/>
                </a:solidFill>
                <a:latin typeface="+mn-lt"/>
              </a:defRPr>
            </a:lvl9pPr>
          </a:lstStyle>
          <a:p>
            <a:pPr marL="239178" indent="-239178" defTabSz="865696" eaLnBrk="1" hangingPunct="1">
              <a:spcBef>
                <a:spcPts val="667"/>
              </a:spcBef>
            </a:pPr>
            <a:endParaRPr lang="es-ES" altLang="es-ES" sz="2133" kern="0" dirty="0">
              <a:solidFill>
                <a:schemeClr val="tx1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39178" indent="-239178" defTabSz="865696" eaLnBrk="1" hangingPunct="1">
              <a:spcBef>
                <a:spcPts val="667"/>
              </a:spcBef>
            </a:pPr>
            <a:endParaRPr lang="es-ES" altLang="es-ES" sz="2133" kern="0" dirty="0">
              <a:solidFill>
                <a:schemeClr val="tx1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39178" indent="-239178" defTabSz="865696" eaLnBrk="1" hangingPunct="1">
              <a:spcBef>
                <a:spcPts val="667"/>
              </a:spcBef>
            </a:pPr>
            <a:endParaRPr lang="es-ES" altLang="es-ES" sz="2133" kern="0" dirty="0">
              <a:solidFill>
                <a:schemeClr val="tx1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defTabSz="865696" eaLnBrk="1" hangingPunct="1">
              <a:spcBef>
                <a:spcPts val="667"/>
              </a:spcBef>
              <a:buNone/>
            </a:pPr>
            <a:endParaRPr lang="es-ES" altLang="es-ES" sz="2133" kern="0" dirty="0">
              <a:solidFill>
                <a:schemeClr val="tx1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defTabSz="865696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s-ES" altLang="es-ES" sz="2800" kern="0" dirty="0">
                <a:solidFill>
                  <a:srgbClr val="006C7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El margen del lecho tumoral es la zona con más riesgo de recidiva.</a:t>
            </a:r>
          </a:p>
          <a:p>
            <a:pPr marL="0" indent="0" defTabSz="865696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s-ES" altLang="es-ES" sz="2800" kern="0" dirty="0">
                <a:solidFill>
                  <a:srgbClr val="006C7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Mayor precisión geográfica</a:t>
            </a:r>
          </a:p>
          <a:p>
            <a:pPr marL="0" indent="0" defTabSz="865696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s-ES" altLang="es-ES" sz="2800" kern="0" dirty="0">
                <a:solidFill>
                  <a:srgbClr val="006C7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Mayor efecto radiobiológico al usar dosis alta única</a:t>
            </a:r>
          </a:p>
          <a:p>
            <a:pPr marL="0" indent="0" defTabSz="865696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s-ES" altLang="es-ES" sz="2800" kern="0" dirty="0">
                <a:solidFill>
                  <a:srgbClr val="006C7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Disminuye la posibilidad de repoblación tumoral</a:t>
            </a:r>
          </a:p>
          <a:p>
            <a:pPr marL="0" indent="0" defTabSz="865696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s-ES" altLang="es-ES" sz="2800" kern="0" dirty="0">
                <a:solidFill>
                  <a:srgbClr val="006C7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Minimiza efectos secundarios al irradiar menos volumen</a:t>
            </a:r>
          </a:p>
          <a:p>
            <a:pPr marL="0" indent="0" defTabSz="865696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s-ES" altLang="es-ES" sz="2800" kern="0" dirty="0">
                <a:solidFill>
                  <a:srgbClr val="006C7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Confort de la paciente.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C2FB53F-A5A6-4386-B672-DE885952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29" y="470498"/>
            <a:ext cx="5846427" cy="2189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95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328</Words>
  <Application>Microsoft Office PowerPoint</Application>
  <PresentationFormat>Panorámica</PresentationFormat>
  <Paragraphs>48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Trebuchet MS</vt:lpstr>
      <vt:lpstr>Wingdings 2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andrea@theoriacongresos.com</dc:creator>
  <cp:lastModifiedBy>andrea@theoriacongresos.com</cp:lastModifiedBy>
  <cp:revision>21</cp:revision>
  <dcterms:created xsi:type="dcterms:W3CDTF">2020-05-26T08:33:58Z</dcterms:created>
  <dcterms:modified xsi:type="dcterms:W3CDTF">2020-09-22T09:11:22Z</dcterms:modified>
</cp:coreProperties>
</file>